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59" r:id="rId5"/>
    <p:sldId id="261" r:id="rId6"/>
    <p:sldId id="260" r:id="rId7"/>
    <p:sldId id="263" r:id="rId8"/>
    <p:sldId id="262" r:id="rId9"/>
    <p:sldId id="264" r:id="rId10"/>
    <p:sldId id="265" r:id="rId11"/>
    <p:sldId id="266"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7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4562C-068C-4AC3-BF82-DA80B1D52760}" type="datetimeFigureOut">
              <a:rPr kumimoji="1" lang="ja-JP" altLang="en-US" smtClean="0"/>
              <a:pPr/>
              <a:t>2010/3/29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28582-8572-46AF-8572-E7B8D52D936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D124034-03EA-47BF-B545-9CDB56AF98E4}"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BCCF92-E2B2-44E1-96D6-79AE730F47AF}"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201D878-9753-401A-9957-343E2CBD21D4}"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830DA71-28FA-4367-8DAF-8416C2B80058}"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75000F6-179D-4FA8-8195-388EA6F582DD}" type="datetime1">
              <a:rPr kumimoji="1" lang="ja-JP" altLang="en-US" smtClean="0"/>
              <a:pPr/>
              <a:t>2010/3/29</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767B45E-0034-4A1E-AEDF-94B0F6D1A481}" type="datetime1">
              <a:rPr kumimoji="1" lang="ja-JP" altLang="en-US" smtClean="0"/>
              <a:pPr/>
              <a:t>2010/3/29</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スライド番号プレースホルダ 8"/>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D7F8A60-C047-4717-AA62-B5FAF93C4D39}" type="datetime1">
              <a:rPr kumimoji="1" lang="ja-JP" altLang="en-US" smtClean="0"/>
              <a:pPr/>
              <a:t>2010/3/29</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SystemKOMACO</a:t>
            </a:r>
            <a:endParaRPr kumimoji="1" lang="ja-JP" altLang="en-US"/>
          </a:p>
        </p:txBody>
      </p:sp>
      <p:sp>
        <p:nvSpPr>
          <p:cNvPr id="5" name="スライド番号プレースホルダ 4"/>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092EC66-4D3F-4483-B0FC-04E5E7DD97E6}" type="datetime1">
              <a:rPr kumimoji="1" lang="ja-JP" altLang="en-US" smtClean="0"/>
              <a:pPr/>
              <a:t>2010/3/29</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SystemKOMACO</a:t>
            </a:r>
            <a:endParaRPr kumimoji="1" lang="ja-JP" altLang="en-US"/>
          </a:p>
        </p:txBody>
      </p:sp>
      <p:sp>
        <p:nvSpPr>
          <p:cNvPr id="4" name="スライド番号プレースホルダ 3"/>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DEBC668-4792-494D-9811-61AE6ED855B7}" type="datetime1">
              <a:rPr kumimoji="1" lang="ja-JP" altLang="en-US" smtClean="0"/>
              <a:pPr/>
              <a:t>2010/3/29</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5E80EF4-F5DF-4FDD-8882-570B7FF98AA2}" type="datetime1">
              <a:rPr kumimoji="1" lang="ja-JP" altLang="en-US" smtClean="0"/>
              <a:pPr/>
              <a:t>2010/3/29</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4FA83464-B565-48A3-B995-01ECAFA28DC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1E5D3-91F6-4D63-A6B5-5751D666BCA7}" type="datetime1">
              <a:rPr kumimoji="1" lang="ja-JP" altLang="en-US" smtClean="0"/>
              <a:pPr/>
              <a:t>2010/3/29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83464-B565-48A3-B995-01ECAFA28DC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Excel 2002,2003</a:t>
            </a:r>
            <a:r>
              <a:rPr kumimoji="1" lang="ja-JP" altLang="en-US" dirty="0" smtClean="0"/>
              <a:t>基礎</a:t>
            </a:r>
            <a:r>
              <a:rPr kumimoji="1" lang="en-US" altLang="ja-JP" dirty="0" smtClean="0"/>
              <a:t>5</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さまざまな表示</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 9" descr="DC202.JPG"/>
          <p:cNvPicPr>
            <a:picLocks noGrp="1" noChangeAspect="1"/>
          </p:cNvPicPr>
          <p:nvPr>
            <p:ph idx="1"/>
          </p:nvPr>
        </p:nvPicPr>
        <p:blipFill>
          <a:blip r:embed="rId2" cstate="print"/>
          <a:stretch>
            <a:fillRect/>
          </a:stretch>
        </p:blipFill>
        <p:spPr>
          <a:xfrm>
            <a:off x="1357701" y="1600200"/>
            <a:ext cx="6428597" cy="4525963"/>
          </a:xfr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複数シートを並べて表示</a:t>
            </a:r>
            <a:endParaRPr kumimoji="1" lang="ja-JP" altLang="en-US" dirty="0"/>
          </a:p>
        </p:txBody>
      </p:sp>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10</a:t>
            </a:fld>
            <a:endParaRPr kumimoji="1" lang="ja-JP" altLang="en-US"/>
          </a:p>
        </p:txBody>
      </p:sp>
      <p:sp>
        <p:nvSpPr>
          <p:cNvPr id="8" name="テキスト ボックス 7"/>
          <p:cNvSpPr txBox="1"/>
          <p:nvPr/>
        </p:nvSpPr>
        <p:spPr>
          <a:xfrm>
            <a:off x="457200" y="1928802"/>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同じブック内の複数シートを並べて表示すると、シート間のデータチェックやコピーなどの編集を効率よく行うことができる。変更データは反映される。</a:t>
            </a:r>
            <a:endParaRPr kumimoji="1" lang="ja-JP" altLang="en-US" dirty="0"/>
          </a:p>
        </p:txBody>
      </p:sp>
      <p:sp>
        <p:nvSpPr>
          <p:cNvPr id="11" name="線吹き出し 1 (枠付き) 10"/>
          <p:cNvSpPr/>
          <p:nvPr/>
        </p:nvSpPr>
        <p:spPr>
          <a:xfrm>
            <a:off x="5286380" y="3433378"/>
            <a:ext cx="2160000" cy="1200329"/>
          </a:xfrm>
          <a:prstGeom prst="borderCallout1">
            <a:avLst>
              <a:gd name="adj1" fmla="val -856"/>
              <a:gd name="adj2" fmla="val -566"/>
              <a:gd name="adj3" fmla="val -65452"/>
              <a:gd name="adj4" fmla="val -15619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r>
              <a:rPr kumimoji="1" lang="ja-JP" altLang="en-US" dirty="0" smtClean="0"/>
              <a:t>ブックのクローンを一時的に作成する。ブックのコピーではない。</a:t>
            </a:r>
            <a:endParaRPr kumimoji="1" lang="ja-JP" altLang="en-US" dirty="0"/>
          </a:p>
        </p:txBody>
      </p:sp>
      <p:cxnSp>
        <p:nvCxnSpPr>
          <p:cNvPr id="13" name="直線矢印コネクタ 12"/>
          <p:cNvCxnSpPr>
            <a:stCxn id="11" idx="2"/>
          </p:cNvCxnSpPr>
          <p:nvPr/>
        </p:nvCxnSpPr>
        <p:spPr>
          <a:xfrm rot="10800000" flipV="1">
            <a:off x="2000232" y="4033542"/>
            <a:ext cx="3286148" cy="181275"/>
          </a:xfrm>
          <a:prstGeom prst="straightConnector1">
            <a:avLst/>
          </a:prstGeom>
          <a:ln w="1905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複数シートを並べて表示の手順</a:t>
            </a:r>
            <a:r>
              <a:rPr kumimoji="1" lang="en-US" altLang="ja-JP" dirty="0" smtClean="0"/>
              <a:t>1</a:t>
            </a:r>
            <a:endParaRPr kumimoji="1" lang="ja-JP" altLang="en-US" dirty="0"/>
          </a:p>
        </p:txBody>
      </p:sp>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11</a:t>
            </a:fld>
            <a:endParaRPr kumimoji="1" lang="ja-JP" altLang="en-US"/>
          </a:p>
        </p:txBody>
      </p:sp>
      <p:pic>
        <p:nvPicPr>
          <p:cNvPr id="9" name="コンテンツ プレースホルダ 8" descr="DC197.JPG"/>
          <p:cNvPicPr>
            <a:picLocks noGrp="1" noChangeAspect="1"/>
          </p:cNvPicPr>
          <p:nvPr>
            <p:ph idx="1"/>
          </p:nvPr>
        </p:nvPicPr>
        <p:blipFill>
          <a:blip r:embed="rId2" cstate="print"/>
          <a:stretch>
            <a:fillRect/>
          </a:stretch>
        </p:blipFill>
        <p:spPr>
          <a:xfrm>
            <a:off x="1357701" y="1600200"/>
            <a:ext cx="6428597" cy="4525963"/>
          </a:xfrm>
        </p:spPr>
      </p:pic>
      <p:sp>
        <p:nvSpPr>
          <p:cNvPr id="10" name="円/楕円 9"/>
          <p:cNvSpPr/>
          <p:nvPr/>
        </p:nvSpPr>
        <p:spPr>
          <a:xfrm>
            <a:off x="2357422" y="1571612"/>
            <a:ext cx="42862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複数シートを並べて表示の手順</a:t>
            </a:r>
            <a:r>
              <a:rPr kumimoji="1" lang="en-US" altLang="ja-JP" dirty="0" smtClean="0"/>
              <a:t>2</a:t>
            </a:r>
            <a:endParaRPr kumimoji="1" lang="ja-JP" altLang="en-US" dirty="0"/>
          </a:p>
        </p:txBody>
      </p:sp>
      <p:pic>
        <p:nvPicPr>
          <p:cNvPr id="7" name="コンテンツ プレースホルダ 6" descr="DC198.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12</a:t>
            </a:fld>
            <a:endParaRPr kumimoji="1" lang="ja-JP" altLang="en-US"/>
          </a:p>
        </p:txBody>
      </p:sp>
      <p:pic>
        <p:nvPicPr>
          <p:cNvPr id="8" name="図 7" descr="DC199.JPG"/>
          <p:cNvPicPr>
            <a:picLocks noChangeAspect="1"/>
          </p:cNvPicPr>
          <p:nvPr/>
        </p:nvPicPr>
        <p:blipFill>
          <a:blip r:embed="rId3" cstate="print"/>
          <a:stretch>
            <a:fillRect/>
          </a:stretch>
        </p:blipFill>
        <p:spPr>
          <a:xfrm>
            <a:off x="6357950" y="2500306"/>
            <a:ext cx="2190750" cy="1619250"/>
          </a:xfrm>
          <a:prstGeom prst="rect">
            <a:avLst/>
          </a:prstGeom>
        </p:spPr>
      </p:pic>
      <p:cxnSp>
        <p:nvCxnSpPr>
          <p:cNvPr id="10" name="直線矢印コネクタ 9"/>
          <p:cNvCxnSpPr/>
          <p:nvPr/>
        </p:nvCxnSpPr>
        <p:spPr>
          <a:xfrm>
            <a:off x="5572132" y="2214554"/>
            <a:ext cx="928694" cy="857256"/>
          </a:xfrm>
          <a:prstGeom prst="straightConnector1">
            <a:avLst/>
          </a:prstGeom>
          <a:ln w="19050">
            <a:solidFill>
              <a:srgbClr val="FF0000"/>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2357422" y="1571612"/>
            <a:ext cx="500066"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DC201.JPG"/>
          <p:cNvPicPr>
            <a:picLocks noChangeAspect="1"/>
          </p:cNvPicPr>
          <p:nvPr/>
        </p:nvPicPr>
        <p:blipFill>
          <a:blip r:embed="rId2" cstate="print"/>
          <a:stretch>
            <a:fillRect/>
          </a:stretch>
        </p:blipFill>
        <p:spPr>
          <a:xfrm>
            <a:off x="2714612" y="1885016"/>
            <a:ext cx="5947410" cy="4187190"/>
          </a:xfrm>
          <a:prstGeom prst="rect">
            <a:avLst/>
          </a:prstGeo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複数シートを並べて表示の手順</a:t>
            </a:r>
            <a:r>
              <a:rPr kumimoji="1" lang="en-US" altLang="ja-JP" dirty="0" smtClean="0"/>
              <a:t>3</a:t>
            </a:r>
            <a:endParaRPr kumimoji="1" lang="ja-JP" altLang="en-US" dirty="0"/>
          </a:p>
        </p:txBody>
      </p:sp>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13</a:t>
            </a:fld>
            <a:endParaRPr kumimoji="1" lang="ja-JP" altLang="en-US"/>
          </a:p>
        </p:txBody>
      </p:sp>
      <p:pic>
        <p:nvPicPr>
          <p:cNvPr id="11" name="コンテンツ プレースホルダ 10" descr="DC200.JPG"/>
          <p:cNvPicPr>
            <a:picLocks noGrp="1" noChangeAspect="1"/>
          </p:cNvPicPr>
          <p:nvPr>
            <p:ph idx="1"/>
          </p:nvPr>
        </p:nvPicPr>
        <p:blipFill>
          <a:blip r:embed="rId3" cstate="print"/>
          <a:stretch>
            <a:fillRect/>
          </a:stretch>
        </p:blipFill>
        <p:spPr>
          <a:xfrm>
            <a:off x="428596" y="1857364"/>
            <a:ext cx="2190750" cy="1619250"/>
          </a:xfrm>
        </p:spPr>
      </p:pic>
      <p:cxnSp>
        <p:nvCxnSpPr>
          <p:cNvPr id="10" name="直線矢印コネクタ 9"/>
          <p:cNvCxnSpPr/>
          <p:nvPr/>
        </p:nvCxnSpPr>
        <p:spPr>
          <a:xfrm>
            <a:off x="1928794" y="2571744"/>
            <a:ext cx="928694" cy="857256"/>
          </a:xfrm>
          <a:prstGeom prst="straightConnector1">
            <a:avLst/>
          </a:prstGeom>
          <a:ln w="19050">
            <a:solidFill>
              <a:srgbClr val="FF0000"/>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2739870" y="2696148"/>
            <a:ext cx="57600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716902" y="4214818"/>
            <a:ext cx="57600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シートを選択して表示</a:t>
            </a:r>
            <a:endParaRPr kumimoji="1" lang="ja-JP" altLang="en-US" dirty="0"/>
          </a:p>
        </p:txBody>
      </p:sp>
      <p:pic>
        <p:nvPicPr>
          <p:cNvPr id="7" name="コンテンツ プレースホルダ 6" descr="DC201.JPG"/>
          <p:cNvPicPr>
            <a:picLocks noGrp="1" noChangeAspect="1"/>
          </p:cNvPicPr>
          <p:nvPr>
            <p:ph idx="1"/>
          </p:nvPr>
        </p:nvPicPr>
        <p:blipFill>
          <a:blip r:embed="rId2" cstate="print"/>
          <a:stretch>
            <a:fillRect/>
          </a:stretch>
        </p:blipFill>
        <p:spPr>
          <a:xfrm>
            <a:off x="285720" y="1600200"/>
            <a:ext cx="6428597" cy="4525963"/>
          </a:xfrm>
        </p:spPr>
      </p:pic>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14</a:t>
            </a:fld>
            <a:endParaRPr kumimoji="1" lang="ja-JP" altLang="en-US"/>
          </a:p>
        </p:txBody>
      </p:sp>
      <p:pic>
        <p:nvPicPr>
          <p:cNvPr id="8" name="図 7" descr="DC202.JPG"/>
          <p:cNvPicPr>
            <a:picLocks noChangeAspect="1"/>
          </p:cNvPicPr>
          <p:nvPr/>
        </p:nvPicPr>
        <p:blipFill>
          <a:blip r:embed="rId3" cstate="print"/>
          <a:stretch>
            <a:fillRect/>
          </a:stretch>
        </p:blipFill>
        <p:spPr>
          <a:xfrm>
            <a:off x="2500298" y="1785926"/>
            <a:ext cx="6457188" cy="4546092"/>
          </a:xfrm>
          <a:prstGeom prst="rect">
            <a:avLst/>
          </a:prstGeom>
        </p:spPr>
      </p:pic>
      <p:pic>
        <p:nvPicPr>
          <p:cNvPr id="9" name="図 8" descr="Hidariclick.gif"/>
          <p:cNvPicPr>
            <a:picLocks noChangeAspect="1"/>
          </p:cNvPicPr>
          <p:nvPr/>
        </p:nvPicPr>
        <p:blipFill>
          <a:blip r:embed="rId4" cstate="print"/>
          <a:stretch>
            <a:fillRect/>
          </a:stretch>
        </p:blipFill>
        <p:spPr>
          <a:xfrm>
            <a:off x="1785918" y="5715016"/>
            <a:ext cx="304800" cy="304800"/>
          </a:xfrm>
          <a:prstGeom prst="rect">
            <a:avLst/>
          </a:prstGeom>
        </p:spPr>
      </p:pic>
      <p:sp>
        <p:nvSpPr>
          <p:cNvPr id="10" name="円/楕円 9"/>
          <p:cNvSpPr/>
          <p:nvPr/>
        </p:nvSpPr>
        <p:spPr>
          <a:xfrm>
            <a:off x="571472" y="4401424"/>
            <a:ext cx="192882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792836" y="4600004"/>
            <a:ext cx="192882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2071670" y="4572008"/>
            <a:ext cx="1500198" cy="21431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列・行の非表示</a:t>
            </a:r>
            <a:endParaRPr kumimoji="1" lang="ja-JP" altLang="en-US" dirty="0"/>
          </a:p>
        </p:txBody>
      </p:sp>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15</a:t>
            </a:fld>
            <a:endParaRPr kumimoji="1" lang="ja-JP" altLang="en-US"/>
          </a:p>
        </p:txBody>
      </p:sp>
      <p:pic>
        <p:nvPicPr>
          <p:cNvPr id="9" name="コンテンツ プレースホルダ 8" descr="DC206.JPG"/>
          <p:cNvPicPr>
            <a:picLocks noGrp="1" noChangeAspect="1"/>
          </p:cNvPicPr>
          <p:nvPr>
            <p:ph idx="1"/>
          </p:nvPr>
        </p:nvPicPr>
        <p:blipFill>
          <a:blip r:embed="rId2" cstate="print"/>
          <a:stretch>
            <a:fillRect/>
          </a:stretch>
        </p:blipFill>
        <p:spPr>
          <a:xfrm>
            <a:off x="457200" y="1621261"/>
            <a:ext cx="8229600" cy="4483840"/>
          </a:xfrm>
          <a:ln>
            <a:solidFill>
              <a:schemeClr val="tx1"/>
            </a:solidFill>
            <a:prstDash val="sysDot"/>
          </a:ln>
        </p:spPr>
      </p:pic>
      <p:sp>
        <p:nvSpPr>
          <p:cNvPr id="10" name="テキスト ボックス 9"/>
          <p:cNvSpPr txBox="1"/>
          <p:nvPr/>
        </p:nvSpPr>
        <p:spPr>
          <a:xfrm>
            <a:off x="457200" y="4702742"/>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データ分析時など直接影響しない列や行を非表示することにより視認性が高まる</a:t>
            </a:r>
            <a:endParaRPr kumimoji="1" lang="ja-JP" altLang="en-US" dirty="0"/>
          </a:p>
        </p:txBody>
      </p:sp>
      <p:sp>
        <p:nvSpPr>
          <p:cNvPr id="11" name="正方形/長方形 10"/>
          <p:cNvSpPr/>
          <p:nvPr/>
        </p:nvSpPr>
        <p:spPr>
          <a:xfrm>
            <a:off x="4161844" y="1928802"/>
            <a:ext cx="2714644" cy="142876"/>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81562" y="3643314"/>
            <a:ext cx="360000" cy="35719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列を非表示するには</a:t>
            </a:r>
            <a:endParaRPr kumimoji="1" lang="ja-JP" altLang="en-US" dirty="0"/>
          </a:p>
        </p:txBody>
      </p:sp>
      <p:pic>
        <p:nvPicPr>
          <p:cNvPr id="7" name="コンテンツ プレースホルダ 6" descr="DC203.JPG"/>
          <p:cNvPicPr>
            <a:picLocks noGrp="1" noChangeAspect="1"/>
          </p:cNvPicPr>
          <p:nvPr>
            <p:ph idx="1"/>
          </p:nvPr>
        </p:nvPicPr>
        <p:blipFill>
          <a:blip r:embed="rId2"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16</a:t>
            </a:fld>
            <a:endParaRPr kumimoji="1" lang="ja-JP" altLang="en-US"/>
          </a:p>
        </p:txBody>
      </p:sp>
      <p:sp>
        <p:nvSpPr>
          <p:cNvPr id="9" name="テキスト ボックス 8"/>
          <p:cNvSpPr txBox="1"/>
          <p:nvPr/>
        </p:nvSpPr>
        <p:spPr>
          <a:xfrm>
            <a:off x="457200" y="4917056"/>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非表示にする列（</a:t>
            </a:r>
            <a:r>
              <a:rPr lang="en-US" altLang="ja-JP" dirty="0" smtClean="0"/>
              <a:t>D</a:t>
            </a:r>
            <a:r>
              <a:rPr lang="ja-JP" altLang="en-US" dirty="0" smtClean="0"/>
              <a:t>）を選択後、列を右クリックし</a:t>
            </a:r>
            <a:r>
              <a:rPr lang="en-US" altLang="ja-JP" dirty="0" smtClean="0"/>
              <a:t>[</a:t>
            </a:r>
            <a:r>
              <a:rPr lang="ja-JP" altLang="en-US" dirty="0" smtClean="0"/>
              <a:t>表示しない</a:t>
            </a:r>
            <a:r>
              <a:rPr lang="en-US" altLang="ja-JP" dirty="0" smtClean="0"/>
              <a:t>]</a:t>
            </a:r>
            <a:r>
              <a:rPr lang="ja-JP" altLang="en-US" dirty="0" smtClean="0"/>
              <a:t>をクリックする</a:t>
            </a:r>
            <a:endParaRPr kumimoji="1" lang="ja-JP" altLang="en-US" dirty="0"/>
          </a:p>
        </p:txBody>
      </p:sp>
      <p:pic>
        <p:nvPicPr>
          <p:cNvPr id="10" name="図 9" descr="MigiClick.gif"/>
          <p:cNvPicPr>
            <a:picLocks noChangeAspect="1"/>
          </p:cNvPicPr>
          <p:nvPr/>
        </p:nvPicPr>
        <p:blipFill>
          <a:blip r:embed="rId3" cstate="print"/>
          <a:stretch>
            <a:fillRect/>
          </a:stretch>
        </p:blipFill>
        <p:spPr>
          <a:xfrm>
            <a:off x="6000760" y="2000240"/>
            <a:ext cx="304800" cy="285752"/>
          </a:xfrm>
          <a:prstGeom prst="rect">
            <a:avLst/>
          </a:prstGeom>
        </p:spPr>
      </p:pic>
      <p:sp>
        <p:nvSpPr>
          <p:cNvPr id="12" name="テキスト ボックス 11"/>
          <p:cNvSpPr txBox="1"/>
          <p:nvPr/>
        </p:nvSpPr>
        <p:spPr>
          <a:xfrm>
            <a:off x="457200" y="548856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再表示させるには、非表示列の左右（</a:t>
            </a:r>
            <a:r>
              <a:rPr lang="en-US" altLang="ja-JP" dirty="0" smtClean="0"/>
              <a:t>C</a:t>
            </a:r>
            <a:r>
              <a:rPr lang="ja-JP" altLang="en-US" dirty="0" smtClean="0"/>
              <a:t>・</a:t>
            </a:r>
            <a:r>
              <a:rPr lang="en-US" altLang="ja-JP" dirty="0" smtClean="0"/>
              <a:t>E</a:t>
            </a:r>
            <a:r>
              <a:rPr lang="ja-JP" altLang="en-US" dirty="0" smtClean="0"/>
              <a:t>）を選択し、右クリックから</a:t>
            </a:r>
            <a:r>
              <a:rPr lang="en-US" altLang="ja-JP" dirty="0" smtClean="0"/>
              <a:t>[</a:t>
            </a:r>
            <a:r>
              <a:rPr lang="ja-JP" altLang="en-US" dirty="0" smtClean="0"/>
              <a:t>再表示</a:t>
            </a:r>
            <a:r>
              <a:rPr lang="en-US" altLang="ja-JP" dirty="0" smtClean="0"/>
              <a:t>]</a:t>
            </a:r>
            <a:r>
              <a:rPr lang="ja-JP" altLang="en-US" dirty="0" smtClean="0"/>
              <a:t>をクリックする</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 12" descr="DC205.JPG"/>
          <p:cNvPicPr>
            <a:picLocks noGrp="1" noChangeAspect="1"/>
          </p:cNvPicPr>
          <p:nvPr>
            <p:ph idx="1"/>
          </p:nvPr>
        </p:nvPicPr>
        <p:blipFill>
          <a:blip r:embed="rId2" cstate="print"/>
          <a:stretch>
            <a:fillRect/>
          </a:stretch>
        </p:blipFill>
        <p:spPr>
          <a:xfrm>
            <a:off x="457200" y="1621261"/>
            <a:ext cx="8229600" cy="4483840"/>
          </a:xfr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行を非表示するには</a:t>
            </a:r>
            <a:endParaRPr kumimoji="1" lang="ja-JP" altLang="en-US" dirty="0"/>
          </a:p>
        </p:txBody>
      </p:sp>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17</a:t>
            </a:fld>
            <a:endParaRPr kumimoji="1" lang="ja-JP" altLang="en-US" dirty="0"/>
          </a:p>
        </p:txBody>
      </p:sp>
      <p:sp>
        <p:nvSpPr>
          <p:cNvPr id="9" name="テキスト ボックス 8"/>
          <p:cNvSpPr txBox="1"/>
          <p:nvPr/>
        </p:nvSpPr>
        <p:spPr>
          <a:xfrm>
            <a:off x="428596" y="2285992"/>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非表示にする行（</a:t>
            </a:r>
            <a:r>
              <a:rPr lang="en-US" altLang="ja-JP" dirty="0" smtClean="0"/>
              <a:t>12-15</a:t>
            </a:r>
            <a:r>
              <a:rPr lang="ja-JP" altLang="en-US" dirty="0" smtClean="0"/>
              <a:t>）を選択後、列を右クリックし</a:t>
            </a:r>
            <a:r>
              <a:rPr lang="en-US" altLang="ja-JP" dirty="0" smtClean="0"/>
              <a:t>[</a:t>
            </a:r>
            <a:r>
              <a:rPr lang="ja-JP" altLang="en-US" dirty="0" smtClean="0"/>
              <a:t>表示しない</a:t>
            </a:r>
            <a:r>
              <a:rPr lang="en-US" altLang="ja-JP" dirty="0" smtClean="0"/>
              <a:t>]</a:t>
            </a:r>
            <a:r>
              <a:rPr lang="ja-JP" altLang="en-US" dirty="0" smtClean="0"/>
              <a:t>をクリックする</a:t>
            </a:r>
            <a:endParaRPr kumimoji="1" lang="ja-JP" altLang="en-US" dirty="0"/>
          </a:p>
        </p:txBody>
      </p:sp>
      <p:pic>
        <p:nvPicPr>
          <p:cNvPr id="10" name="図 9" descr="MigiClick.gif"/>
          <p:cNvPicPr>
            <a:picLocks noChangeAspect="1"/>
          </p:cNvPicPr>
          <p:nvPr/>
        </p:nvPicPr>
        <p:blipFill>
          <a:blip r:embed="rId3" cstate="print"/>
          <a:stretch>
            <a:fillRect/>
          </a:stretch>
        </p:blipFill>
        <p:spPr>
          <a:xfrm>
            <a:off x="500034" y="3000372"/>
            <a:ext cx="304800" cy="285752"/>
          </a:xfrm>
          <a:prstGeom prst="rect">
            <a:avLst/>
          </a:prstGeom>
        </p:spPr>
      </p:pic>
      <p:sp>
        <p:nvSpPr>
          <p:cNvPr id="12" name="テキスト ボックス 11"/>
          <p:cNvSpPr txBox="1"/>
          <p:nvPr/>
        </p:nvSpPr>
        <p:spPr>
          <a:xfrm>
            <a:off x="457200" y="548856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再表示させるには、非表示行の上下（</a:t>
            </a:r>
            <a:r>
              <a:rPr lang="en-US" altLang="ja-JP" dirty="0" smtClean="0"/>
              <a:t>11</a:t>
            </a:r>
            <a:r>
              <a:rPr lang="ja-JP" altLang="en-US" dirty="0" smtClean="0"/>
              <a:t>・</a:t>
            </a:r>
            <a:r>
              <a:rPr lang="en-US" altLang="ja-JP" dirty="0" smtClean="0"/>
              <a:t>16</a:t>
            </a:r>
            <a:r>
              <a:rPr lang="ja-JP" altLang="en-US" dirty="0" smtClean="0"/>
              <a:t>）を選択し、右クリックから</a:t>
            </a:r>
            <a:r>
              <a:rPr lang="en-US" altLang="ja-JP" dirty="0" smtClean="0"/>
              <a:t>[</a:t>
            </a:r>
            <a:r>
              <a:rPr lang="ja-JP" altLang="en-US" dirty="0" smtClean="0"/>
              <a:t>再表示</a:t>
            </a:r>
            <a:r>
              <a:rPr lang="en-US" altLang="ja-JP" dirty="0" smtClean="0"/>
              <a:t>]</a:t>
            </a:r>
            <a:r>
              <a:rPr lang="ja-JP" altLang="en-US" dirty="0" smtClean="0"/>
              <a:t>をクリックする</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A</a:t>
            </a:r>
            <a:r>
              <a:rPr kumimoji="1" lang="ja-JP" altLang="en-US" dirty="0" smtClean="0"/>
              <a:t>列や</a:t>
            </a:r>
            <a:r>
              <a:rPr kumimoji="1" lang="en-US" altLang="ja-JP" dirty="0" smtClean="0"/>
              <a:t>1</a:t>
            </a:r>
            <a:r>
              <a:rPr kumimoji="1" lang="ja-JP" altLang="en-US" dirty="0" smtClean="0"/>
              <a:t>行を非表示にした場合</a:t>
            </a:r>
            <a:endParaRPr kumimoji="1" lang="ja-JP" altLang="en-US" dirty="0"/>
          </a:p>
        </p:txBody>
      </p:sp>
      <p:pic>
        <p:nvPicPr>
          <p:cNvPr id="7" name="コンテンツ プレースホルダ 6" descr="DC207.JPG"/>
          <p:cNvPicPr>
            <a:picLocks noGrp="1" noChangeAspect="1"/>
          </p:cNvPicPr>
          <p:nvPr>
            <p:ph idx="1"/>
          </p:nvPr>
        </p:nvPicPr>
        <p:blipFill>
          <a:blip r:embed="rId2" cstate="print"/>
          <a:stretch>
            <a:fillRect/>
          </a:stretch>
        </p:blipFill>
        <p:spPr>
          <a:xfrm>
            <a:off x="1462085" y="2724152"/>
            <a:ext cx="1647825" cy="847725"/>
          </a:xfrm>
        </p:spPr>
      </p:pic>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18</a:t>
            </a:fld>
            <a:endParaRPr kumimoji="1" lang="ja-JP" altLang="en-US"/>
          </a:p>
        </p:txBody>
      </p:sp>
      <p:pic>
        <p:nvPicPr>
          <p:cNvPr id="8" name="図 7" descr="DC208.JPG"/>
          <p:cNvPicPr>
            <a:picLocks noChangeAspect="1"/>
          </p:cNvPicPr>
          <p:nvPr/>
        </p:nvPicPr>
        <p:blipFill>
          <a:blip r:embed="rId3" cstate="print"/>
          <a:stretch>
            <a:fillRect/>
          </a:stretch>
        </p:blipFill>
        <p:spPr>
          <a:xfrm>
            <a:off x="4748233" y="2724152"/>
            <a:ext cx="2752725" cy="990600"/>
          </a:xfrm>
          <a:prstGeom prst="rect">
            <a:avLst/>
          </a:prstGeom>
        </p:spPr>
      </p:pic>
      <p:sp>
        <p:nvSpPr>
          <p:cNvPr id="9" name="テキスト ボックス 8"/>
          <p:cNvSpPr txBox="1"/>
          <p:nvPr/>
        </p:nvSpPr>
        <p:spPr>
          <a:xfrm>
            <a:off x="457200" y="1773784"/>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smtClean="0"/>
              <a:t>全セル選択ボタンにカーソルを近づけると、カーソルの形が変わるので、ドラッグして広げます。</a:t>
            </a:r>
            <a:endParaRPr kumimoji="1" lang="ja-JP" altLang="en-US" dirty="0"/>
          </a:p>
        </p:txBody>
      </p:sp>
      <p:sp>
        <p:nvSpPr>
          <p:cNvPr id="10" name="円/楕円 9"/>
          <p:cNvSpPr/>
          <p:nvPr/>
        </p:nvSpPr>
        <p:spPr>
          <a:xfrm>
            <a:off x="1670750" y="2705384"/>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786314" y="2786058"/>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3</a:t>
            </a:r>
            <a:r>
              <a:rPr kumimoji="1" lang="ja-JP" altLang="en-US" dirty="0" smtClean="0"/>
              <a:t>つの表示方法</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kumimoji="1" lang="ja-JP" altLang="en-US" dirty="0" smtClean="0"/>
              <a:t>標準</a:t>
            </a:r>
            <a:endParaRPr kumimoji="1" lang="en-US" altLang="ja-JP" dirty="0" smtClean="0"/>
          </a:p>
          <a:p>
            <a:pPr>
              <a:buClr>
                <a:schemeClr val="accent5"/>
              </a:buClr>
              <a:buFont typeface="Wingdings" pitchFamily="2" charset="2"/>
              <a:buChar char="l"/>
            </a:pPr>
            <a:r>
              <a:rPr lang="ja-JP" altLang="en-US" dirty="0"/>
              <a:t>改</a:t>
            </a:r>
            <a:r>
              <a:rPr lang="ja-JP" altLang="en-US" dirty="0" smtClean="0"/>
              <a:t>ページプレビュー</a:t>
            </a:r>
            <a:endParaRPr lang="en-US" altLang="ja-JP" dirty="0" smtClean="0"/>
          </a:p>
          <a:p>
            <a:pPr>
              <a:buClr>
                <a:schemeClr val="accent5"/>
              </a:buClr>
              <a:buFont typeface="Wingdings" pitchFamily="2" charset="2"/>
              <a:buChar char="l"/>
            </a:pPr>
            <a:r>
              <a:rPr kumimoji="1" lang="ja-JP" altLang="en-US" dirty="0" smtClean="0"/>
              <a:t>印刷プレビュー</a:t>
            </a:r>
            <a:endParaRPr kumimoji="1" lang="ja-JP" altLang="en-US" dirty="0"/>
          </a:p>
        </p:txBody>
      </p:sp>
      <p:sp>
        <p:nvSpPr>
          <p:cNvPr id="4" name="日付プレースホルダ 3"/>
          <p:cNvSpPr>
            <a:spLocks noGrp="1"/>
          </p:cNvSpPr>
          <p:nvPr>
            <p:ph type="dt" sz="half" idx="10"/>
          </p:nvPr>
        </p:nvSpPr>
        <p:spPr/>
        <p:txBody>
          <a:bodyPr/>
          <a:lstStyle/>
          <a:p>
            <a:fld id="{8BEF1910-8049-4447-84D4-D1470ECD44D0}" type="datetime1">
              <a:rPr kumimoji="1" lang="ja-JP" altLang="en-US" smtClean="0"/>
              <a:pPr/>
              <a:t>2010/3/29</a:t>
            </a:fld>
            <a:endParaRPr kumimoji="1" lang="ja-JP" altLang="en-US"/>
          </a:p>
        </p:txBody>
      </p:sp>
      <p:sp>
        <p:nvSpPr>
          <p:cNvPr id="5" name="スライド番号プレースホルダ 4"/>
          <p:cNvSpPr>
            <a:spLocks noGrp="1"/>
          </p:cNvSpPr>
          <p:nvPr>
            <p:ph type="sldNum" sz="quarter" idx="12"/>
          </p:nvPr>
        </p:nvSpPr>
        <p:spPr/>
        <p:txBody>
          <a:bodyPr/>
          <a:lstStyle/>
          <a:p>
            <a:fld id="{4FA83464-B565-48A3-B995-01ECAFA28DCB}" type="slidenum">
              <a:rPr kumimoji="1" lang="ja-JP" altLang="en-US" smtClean="0"/>
              <a:pPr/>
              <a:t>2</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テキスト ボックス 6"/>
          <p:cNvSpPr txBox="1"/>
          <p:nvPr/>
        </p:nvSpPr>
        <p:spPr>
          <a:xfrm>
            <a:off x="468000" y="600076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a:t>
            </a:r>
            <a:r>
              <a:rPr lang="ja-JP" altLang="en-US" dirty="0" smtClean="0"/>
              <a:t>「さまざまな表示練習</a:t>
            </a:r>
            <a:r>
              <a:rPr lang="en-US" altLang="ja-JP" dirty="0" smtClean="0"/>
              <a:t>.xls</a:t>
            </a:r>
            <a:r>
              <a:rPr lang="ja-JP" altLang="en-US" dirty="0" smtClean="0"/>
              <a:t>」を</a:t>
            </a:r>
            <a:r>
              <a:rPr lang="ja-JP" altLang="en-US" dirty="0" smtClean="0"/>
              <a:t>開いてください。</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標準と改ページプレビューの切替</a:t>
            </a:r>
            <a:endParaRPr kumimoji="1" lang="ja-JP" altLang="en-US" dirty="0"/>
          </a:p>
        </p:txBody>
      </p:sp>
      <p:pic>
        <p:nvPicPr>
          <p:cNvPr id="4" name="コンテンツ プレースホルダ 3" descr="DC188.JPG"/>
          <p:cNvPicPr>
            <a:picLocks noGrp="1" noChangeAspect="1"/>
          </p:cNvPicPr>
          <p:nvPr>
            <p:ph idx="1"/>
          </p:nvPr>
        </p:nvPicPr>
        <p:blipFill>
          <a:blip r:embed="rId2" cstate="print"/>
          <a:stretch>
            <a:fillRect/>
          </a:stretch>
        </p:blipFill>
        <p:spPr>
          <a:xfrm>
            <a:off x="1357701" y="1600200"/>
            <a:ext cx="6428597" cy="4525963"/>
          </a:xfrm>
        </p:spPr>
      </p:pic>
      <p:sp>
        <p:nvSpPr>
          <p:cNvPr id="5" name="テキスト ボックス 4"/>
          <p:cNvSpPr txBox="1"/>
          <p:nvPr/>
        </p:nvSpPr>
        <p:spPr>
          <a:xfrm>
            <a:off x="457200" y="4202676"/>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表示</a:t>
            </a:r>
            <a:r>
              <a:rPr lang="en-US" altLang="ja-JP" dirty="0" smtClean="0"/>
              <a:t>]</a:t>
            </a:r>
            <a:r>
              <a:rPr lang="ja-JP" altLang="en-US" dirty="0" smtClean="0"/>
              <a:t>メニューで</a:t>
            </a:r>
            <a:r>
              <a:rPr lang="en-US" altLang="ja-JP" dirty="0" smtClean="0"/>
              <a:t>[</a:t>
            </a:r>
            <a:r>
              <a:rPr lang="ja-JP" altLang="en-US" dirty="0" smtClean="0"/>
              <a:t>標準</a:t>
            </a:r>
            <a:r>
              <a:rPr lang="en-US" altLang="ja-JP" dirty="0" smtClean="0"/>
              <a:t>]</a:t>
            </a:r>
            <a:r>
              <a:rPr lang="ja-JP" altLang="en-US" dirty="0" smtClean="0"/>
              <a:t>と</a:t>
            </a:r>
            <a:r>
              <a:rPr lang="en-US" altLang="ja-JP" dirty="0" smtClean="0"/>
              <a:t>[</a:t>
            </a:r>
            <a:r>
              <a:rPr lang="ja-JP" altLang="en-US" dirty="0" smtClean="0"/>
              <a:t>改ページプレビュー</a:t>
            </a:r>
            <a:r>
              <a:rPr lang="en-US" altLang="ja-JP" dirty="0" smtClean="0"/>
              <a:t>]</a:t>
            </a:r>
            <a:r>
              <a:rPr lang="ja-JP" altLang="en-US" dirty="0" smtClean="0"/>
              <a:t>は切り替えられる</a:t>
            </a:r>
            <a:endParaRPr kumimoji="1" lang="ja-JP" altLang="en-US" dirty="0"/>
          </a:p>
        </p:txBody>
      </p:sp>
      <p:sp>
        <p:nvSpPr>
          <p:cNvPr id="6" name="日付プレースホルダ 5"/>
          <p:cNvSpPr>
            <a:spLocks noGrp="1"/>
          </p:cNvSpPr>
          <p:nvPr>
            <p:ph type="dt" sz="half" idx="10"/>
          </p:nvPr>
        </p:nvSpPr>
        <p:spPr/>
        <p:txBody>
          <a:bodyPr/>
          <a:lstStyle/>
          <a:p>
            <a:fld id="{2D84A5D2-9360-451A-9153-605DFA110A47}" type="datetime1">
              <a:rPr kumimoji="1" lang="ja-JP" altLang="en-US" smtClean="0"/>
              <a:pPr/>
              <a:t>2010/3/29</a:t>
            </a:fld>
            <a:endParaRPr kumimoji="1" lang="ja-JP" altLang="en-US"/>
          </a:p>
        </p:txBody>
      </p:sp>
      <p:sp>
        <p:nvSpPr>
          <p:cNvPr id="7" name="スライド番号プレースホルダ 6"/>
          <p:cNvSpPr>
            <a:spLocks noGrp="1"/>
          </p:cNvSpPr>
          <p:nvPr>
            <p:ph type="sldNum" sz="quarter" idx="12"/>
          </p:nvPr>
        </p:nvSpPr>
        <p:spPr/>
        <p:txBody>
          <a:bodyPr/>
          <a:lstStyle/>
          <a:p>
            <a:fld id="{4FA83464-B565-48A3-B995-01ECAFA28DCB}" type="slidenum">
              <a:rPr kumimoji="1" lang="ja-JP" altLang="en-US" smtClean="0"/>
              <a:pPr/>
              <a:t>3</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列と行を固定する</a:t>
            </a:r>
            <a:endParaRPr kumimoji="1" lang="ja-JP" altLang="en-US" dirty="0"/>
          </a:p>
        </p:txBody>
      </p:sp>
      <p:pic>
        <p:nvPicPr>
          <p:cNvPr id="4" name="コンテンツ プレースホルダ 3" descr="DC189.JPG"/>
          <p:cNvPicPr>
            <a:picLocks noGrp="1" noChangeAspect="1"/>
          </p:cNvPicPr>
          <p:nvPr>
            <p:ph idx="1"/>
          </p:nvPr>
        </p:nvPicPr>
        <p:blipFill>
          <a:blip r:embed="rId2" cstate="print"/>
          <a:stretch>
            <a:fillRect/>
          </a:stretch>
        </p:blipFill>
        <p:spPr>
          <a:xfrm>
            <a:off x="1357701" y="1600200"/>
            <a:ext cx="6428597" cy="4525963"/>
          </a:xfrm>
        </p:spPr>
      </p:pic>
      <p:sp>
        <p:nvSpPr>
          <p:cNvPr id="5" name="日付プレースホルダ 4"/>
          <p:cNvSpPr>
            <a:spLocks noGrp="1"/>
          </p:cNvSpPr>
          <p:nvPr>
            <p:ph type="dt" sz="half" idx="10"/>
          </p:nvPr>
        </p:nvSpPr>
        <p:spPr/>
        <p:txBody>
          <a:bodyPr/>
          <a:lstStyle/>
          <a:p>
            <a:fld id="{AC212C95-B547-4272-BC9E-1A5EF199F2D4}" type="datetime1">
              <a:rPr kumimoji="1" lang="ja-JP" altLang="en-US" smtClean="0"/>
              <a:pPr/>
              <a:t>2010/3/29</a:t>
            </a:fld>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4</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SystemKOMACO</a:t>
            </a:r>
            <a:endParaRPr kumimoji="1" lang="ja-JP" altLang="en-US"/>
          </a:p>
        </p:txBody>
      </p:sp>
      <p:sp>
        <p:nvSpPr>
          <p:cNvPr id="8" name="テキスト ボックス 7"/>
          <p:cNvSpPr txBox="1"/>
          <p:nvPr/>
        </p:nvSpPr>
        <p:spPr>
          <a:xfrm>
            <a:off x="457200" y="3845486"/>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列または行（両方）を固定するには、</a:t>
            </a:r>
            <a:r>
              <a:rPr lang="en-US" altLang="ja-JP" dirty="0" smtClean="0"/>
              <a:t>[</a:t>
            </a:r>
            <a:r>
              <a:rPr lang="ja-JP" altLang="en-US" dirty="0" smtClean="0"/>
              <a:t>ウィンドウ</a:t>
            </a:r>
            <a:r>
              <a:rPr lang="en-US" altLang="ja-JP" dirty="0" smtClean="0"/>
              <a:t>]</a:t>
            </a:r>
            <a:r>
              <a:rPr lang="ja-JP" altLang="en-US" dirty="0" smtClean="0"/>
              <a:t>の</a:t>
            </a:r>
            <a:r>
              <a:rPr lang="en-US" altLang="ja-JP" dirty="0" smtClean="0"/>
              <a:t>[</a:t>
            </a:r>
            <a:r>
              <a:rPr lang="ja-JP" altLang="en-US" dirty="0" smtClean="0"/>
              <a:t>ウィンドウ枠の固定</a:t>
            </a:r>
            <a:r>
              <a:rPr lang="en-US" altLang="ja-JP" dirty="0" smtClean="0"/>
              <a:t>]</a:t>
            </a:r>
            <a:r>
              <a:rPr lang="ja-JP" altLang="en-US" dirty="0" smtClean="0"/>
              <a:t>をクリック</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ウィンドウ枠固定のルール</a:t>
            </a:r>
            <a:endParaRPr kumimoji="1" lang="ja-JP" altLang="en-US" dirty="0"/>
          </a:p>
        </p:txBody>
      </p:sp>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5</a:t>
            </a:fld>
            <a:endParaRPr kumimoji="1" lang="ja-JP" altLang="en-US"/>
          </a:p>
        </p:txBody>
      </p:sp>
      <p:pic>
        <p:nvPicPr>
          <p:cNvPr id="9" name="コンテンツ プレースホルダ 8" descr="DC192.JPG"/>
          <p:cNvPicPr>
            <a:picLocks noGrp="1" noChangeAspect="1"/>
          </p:cNvPicPr>
          <p:nvPr>
            <p:ph idx="1"/>
          </p:nvPr>
        </p:nvPicPr>
        <p:blipFill>
          <a:blip r:embed="rId2" cstate="print"/>
          <a:stretch>
            <a:fillRect/>
          </a:stretch>
        </p:blipFill>
        <p:spPr>
          <a:xfrm>
            <a:off x="2419350" y="3315494"/>
            <a:ext cx="4305300" cy="1095375"/>
          </a:xfrm>
        </p:spPr>
      </p:pic>
      <p:sp>
        <p:nvSpPr>
          <p:cNvPr id="10" name="テキスト ボックス 9"/>
          <p:cNvSpPr txBox="1"/>
          <p:nvPr/>
        </p:nvSpPr>
        <p:spPr>
          <a:xfrm>
            <a:off x="457200" y="155947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選択セルの水平スクロールに対して左側、垂直スクロールに対して上側が固定。</a:t>
            </a:r>
            <a:endParaRPr lang="en-US" altLang="ja-JP" dirty="0" smtClean="0"/>
          </a:p>
          <a:p>
            <a:r>
              <a:rPr kumimoji="1" lang="ja-JP" altLang="en-US" dirty="0" smtClean="0"/>
              <a:t>この例では、セル</a:t>
            </a:r>
            <a:r>
              <a:rPr kumimoji="1" lang="en-US" altLang="ja-JP" dirty="0" smtClean="0"/>
              <a:t>A1</a:t>
            </a:r>
            <a:r>
              <a:rPr kumimoji="1" lang="ja-JP" altLang="en-US" dirty="0" smtClean="0"/>
              <a:t>常時表示される。</a:t>
            </a:r>
            <a:endParaRPr kumimoji="1" lang="ja-JP" altLang="en-US" dirty="0"/>
          </a:p>
        </p:txBody>
      </p:sp>
      <p:sp>
        <p:nvSpPr>
          <p:cNvPr id="11" name="正方形/長方形 10"/>
          <p:cNvSpPr/>
          <p:nvPr/>
        </p:nvSpPr>
        <p:spPr>
          <a:xfrm>
            <a:off x="2749106" y="3661786"/>
            <a:ext cx="1584000" cy="7560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714612" y="3500438"/>
            <a:ext cx="4000528" cy="142876"/>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1 (枠付き) 12"/>
          <p:cNvSpPr/>
          <p:nvPr/>
        </p:nvSpPr>
        <p:spPr>
          <a:xfrm>
            <a:off x="4071934" y="2714620"/>
            <a:ext cx="1692000" cy="369332"/>
          </a:xfrm>
          <a:prstGeom prst="borderCallout1">
            <a:avLst>
              <a:gd name="adj1" fmla="val 102447"/>
              <a:gd name="adj2" fmla="val 50320"/>
              <a:gd name="adj3" fmla="val 256000"/>
              <a:gd name="adj4" fmla="val 51063"/>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セル</a:t>
            </a:r>
            <a:r>
              <a:rPr kumimoji="1" lang="en-US" altLang="ja-JP" dirty="0" smtClean="0"/>
              <a:t>B2</a:t>
            </a:r>
            <a:r>
              <a:rPr kumimoji="1" lang="ja-JP" altLang="en-US" dirty="0" smtClean="0"/>
              <a:t>で設定</a:t>
            </a:r>
            <a:endParaRPr kumimoji="1" lang="ja-JP" altLang="en-US" dirty="0"/>
          </a:p>
        </p:txBody>
      </p:sp>
      <p:sp>
        <p:nvSpPr>
          <p:cNvPr id="14" name="テキスト ボックス 13"/>
          <p:cNvSpPr txBox="1"/>
          <p:nvPr/>
        </p:nvSpPr>
        <p:spPr>
          <a:xfrm>
            <a:off x="428596" y="5131370"/>
            <a:ext cx="82296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smtClean="0"/>
              <a:t>水平スクロール使用時、</a:t>
            </a:r>
            <a:r>
              <a:rPr lang="en-US" altLang="ja-JP" dirty="0" smtClean="0"/>
              <a:t>A</a:t>
            </a:r>
            <a:r>
              <a:rPr lang="ja-JP" altLang="en-US" dirty="0" smtClean="0"/>
              <a:t>列が固定（常時表示）される</a:t>
            </a:r>
            <a:endParaRPr lang="en-US" altLang="ja-JP" dirty="0" smtClean="0"/>
          </a:p>
          <a:p>
            <a:r>
              <a:rPr lang="ja-JP" altLang="en-US" dirty="0" smtClean="0"/>
              <a:t>垂直スクロール使用時、</a:t>
            </a:r>
            <a:r>
              <a:rPr lang="en-US" altLang="ja-JP" dirty="0" smtClean="0"/>
              <a:t>1</a:t>
            </a:r>
            <a:r>
              <a:rPr lang="ja-JP" altLang="en-US" dirty="0" smtClean="0"/>
              <a:t>行が固定（常時表示）される</a:t>
            </a:r>
            <a:endParaRPr kumimoji="1" lang="ja-JP" altLang="en-US" dirty="0"/>
          </a:p>
        </p:txBody>
      </p:sp>
      <p:sp>
        <p:nvSpPr>
          <p:cNvPr id="17" name="左右矢印 16"/>
          <p:cNvSpPr/>
          <p:nvPr/>
        </p:nvSpPr>
        <p:spPr>
          <a:xfrm>
            <a:off x="2714612" y="4496636"/>
            <a:ext cx="4032000" cy="504000"/>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水平</a:t>
            </a:r>
            <a:r>
              <a:rPr lang="ja-JP" altLang="en-US" dirty="0"/>
              <a:t>スクロール</a:t>
            </a:r>
            <a:endParaRPr kumimoji="1" lang="ja-JP" altLang="en-US" dirty="0"/>
          </a:p>
        </p:txBody>
      </p:sp>
      <p:sp>
        <p:nvSpPr>
          <p:cNvPr id="18" name="上下矢印 17"/>
          <p:cNvSpPr/>
          <p:nvPr/>
        </p:nvSpPr>
        <p:spPr>
          <a:xfrm>
            <a:off x="6929454" y="3071810"/>
            <a:ext cx="504000" cy="1944000"/>
          </a:xfrm>
          <a:prstGeom prst="upDownArrow">
            <a:avLst/>
          </a:prstGeom>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kumimoji="1" lang="ja-JP" altLang="en-US" dirty="0" smtClean="0"/>
              <a:t>垂直スクロール</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列と行を解除する</a:t>
            </a:r>
            <a:endParaRPr kumimoji="1" lang="ja-JP" altLang="en-US" dirty="0"/>
          </a:p>
        </p:txBody>
      </p:sp>
      <p:sp>
        <p:nvSpPr>
          <p:cNvPr id="5" name="日付プレースホルダ 4"/>
          <p:cNvSpPr>
            <a:spLocks noGrp="1"/>
          </p:cNvSpPr>
          <p:nvPr>
            <p:ph type="dt" sz="half" idx="10"/>
          </p:nvPr>
        </p:nvSpPr>
        <p:spPr/>
        <p:txBody>
          <a:bodyPr/>
          <a:lstStyle/>
          <a:p>
            <a:fld id="{AC212C95-B547-4272-BC9E-1A5EF199F2D4}" type="datetime1">
              <a:rPr kumimoji="1" lang="ja-JP" altLang="en-US" smtClean="0"/>
              <a:pPr/>
              <a:t>2010/3/29</a:t>
            </a:fld>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6</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SystemKOMACO</a:t>
            </a:r>
            <a:endParaRPr kumimoji="1" lang="ja-JP" altLang="en-US"/>
          </a:p>
        </p:txBody>
      </p:sp>
      <p:pic>
        <p:nvPicPr>
          <p:cNvPr id="9" name="コンテンツ プレースホルダ 8" descr="DC190.JPG"/>
          <p:cNvPicPr>
            <a:picLocks noGrp="1" noChangeAspect="1"/>
          </p:cNvPicPr>
          <p:nvPr>
            <p:ph idx="1"/>
          </p:nvPr>
        </p:nvPicPr>
        <p:blipFill>
          <a:blip r:embed="rId2" cstate="print"/>
          <a:stretch>
            <a:fillRect/>
          </a:stretch>
        </p:blipFill>
        <p:spPr>
          <a:xfrm>
            <a:off x="1357701" y="1600200"/>
            <a:ext cx="6428597" cy="4525963"/>
          </a:xfrm>
        </p:spPr>
      </p:pic>
      <p:sp>
        <p:nvSpPr>
          <p:cNvPr id="10" name="線吹き出し 1 (枠付き) 9"/>
          <p:cNvSpPr/>
          <p:nvPr/>
        </p:nvSpPr>
        <p:spPr>
          <a:xfrm>
            <a:off x="2143108" y="3710375"/>
            <a:ext cx="2988000" cy="646331"/>
          </a:xfrm>
          <a:prstGeom prst="borderCallout1">
            <a:avLst>
              <a:gd name="adj1" fmla="val -87"/>
              <a:gd name="adj2" fmla="val 49037"/>
              <a:gd name="adj3" fmla="val -103762"/>
              <a:gd name="adj4" fmla="val 8368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en-US" altLang="ja-JP" dirty="0" smtClean="0"/>
              <a:t>[</a:t>
            </a:r>
            <a:r>
              <a:rPr lang="ja-JP" altLang="en-US" dirty="0" smtClean="0"/>
              <a:t>ウィンドウ枠の固定の解除</a:t>
            </a:r>
            <a:r>
              <a:rPr lang="en-US" altLang="ja-JP" dirty="0" smtClean="0"/>
              <a:t>]</a:t>
            </a:r>
            <a:r>
              <a:rPr lang="ja-JP" altLang="en-US" dirty="0" smtClean="0"/>
              <a:t>はセルがどこにあっても可能</a:t>
            </a:r>
            <a:endParaRPr kumimoji="1" lang="ja-JP" altLang="en-US" dirty="0"/>
          </a:p>
        </p:txBody>
      </p:sp>
      <p:sp>
        <p:nvSpPr>
          <p:cNvPr id="11" name="テキスト ボックス 10"/>
          <p:cNvSpPr txBox="1"/>
          <p:nvPr/>
        </p:nvSpPr>
        <p:spPr>
          <a:xfrm>
            <a:off x="457200" y="5202808"/>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ウィンドウ枠の固定</a:t>
            </a:r>
            <a:r>
              <a:rPr lang="en-US" altLang="ja-JP" dirty="0" smtClean="0"/>
              <a:t>]</a:t>
            </a:r>
            <a:r>
              <a:rPr lang="ja-JP" altLang="en-US" dirty="0" smtClean="0"/>
              <a:t>を変更する場合は、</a:t>
            </a:r>
            <a:r>
              <a:rPr lang="en-US" altLang="ja-JP" dirty="0" smtClean="0"/>
              <a:t>[</a:t>
            </a:r>
            <a:r>
              <a:rPr lang="ja-JP" altLang="en-US" dirty="0" smtClean="0"/>
              <a:t>ウィンドウ枠の固定の解除</a:t>
            </a:r>
            <a:r>
              <a:rPr lang="en-US" altLang="ja-JP" dirty="0" smtClean="0"/>
              <a:t>]</a:t>
            </a:r>
            <a:r>
              <a:rPr lang="ja-JP" altLang="en-US" dirty="0" smtClean="0"/>
              <a:t>を行ってから</a:t>
            </a:r>
            <a:endParaRPr lang="en-US" altLang="ja-JP" dirty="0" smtClean="0"/>
          </a:p>
          <a:p>
            <a:r>
              <a:rPr lang="ja-JP" altLang="en-US" dirty="0" smtClean="0"/>
              <a:t>再設定する</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ウィンドウの</a:t>
            </a:r>
            <a:r>
              <a:rPr kumimoji="1" lang="en-US" altLang="ja-JP" dirty="0" smtClean="0"/>
              <a:t>[</a:t>
            </a:r>
            <a:r>
              <a:rPr kumimoji="1" lang="ja-JP" altLang="en-US" dirty="0" smtClean="0"/>
              <a:t>分割</a:t>
            </a:r>
            <a:r>
              <a:rPr kumimoji="1" lang="en-US" altLang="ja-JP" dirty="0" smtClean="0"/>
              <a:t>]</a:t>
            </a:r>
            <a:endParaRPr kumimoji="1" lang="ja-JP" altLang="en-US" dirty="0"/>
          </a:p>
        </p:txBody>
      </p:sp>
      <p:pic>
        <p:nvPicPr>
          <p:cNvPr id="7" name="コンテンツ プレースホルダ 6" descr="DC195.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7</a:t>
            </a:fld>
            <a:endParaRPr kumimoji="1" lang="ja-JP" altLang="en-US"/>
          </a:p>
        </p:txBody>
      </p:sp>
      <p:sp>
        <p:nvSpPr>
          <p:cNvPr id="8" name="テキスト ボックス 7"/>
          <p:cNvSpPr txBox="1"/>
          <p:nvPr/>
        </p:nvSpPr>
        <p:spPr>
          <a:xfrm>
            <a:off x="457200" y="1988098"/>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作業ウィンドウを分割する機能。分割した各ウィンドウは、同じ内容（クローン）になっており、それぞれのウィンドウにはスクロールバーが表示される。</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ウィンドウの</a:t>
            </a:r>
            <a:r>
              <a:rPr kumimoji="1" lang="en-US" altLang="ja-JP" dirty="0" smtClean="0"/>
              <a:t>[</a:t>
            </a:r>
            <a:r>
              <a:rPr kumimoji="1" lang="ja-JP" altLang="en-US" dirty="0" smtClean="0"/>
              <a:t>分割</a:t>
            </a:r>
            <a:r>
              <a:rPr kumimoji="1" lang="en-US" altLang="ja-JP" dirty="0" smtClean="0"/>
              <a:t>]</a:t>
            </a:r>
            <a:r>
              <a:rPr kumimoji="1" lang="ja-JP" altLang="en-US" dirty="0" smtClean="0"/>
              <a:t>するには</a:t>
            </a:r>
            <a:endParaRPr kumimoji="1" lang="ja-JP" altLang="en-US" dirty="0"/>
          </a:p>
        </p:txBody>
      </p:sp>
      <p:pic>
        <p:nvPicPr>
          <p:cNvPr id="7" name="コンテンツ プレースホルダ 6" descr="DC194.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8</a:t>
            </a:fld>
            <a:endParaRPr kumimoji="1" lang="ja-JP" altLang="en-US"/>
          </a:p>
        </p:txBody>
      </p:sp>
      <p:sp>
        <p:nvSpPr>
          <p:cNvPr id="8" name="テキスト ボックス 7"/>
          <p:cNvSpPr txBox="1"/>
          <p:nvPr/>
        </p:nvSpPr>
        <p:spPr>
          <a:xfrm>
            <a:off x="457200" y="3845486"/>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分割したい場所のセルを選択後、</a:t>
            </a:r>
            <a:r>
              <a:rPr lang="en-US" altLang="ja-JP" dirty="0" smtClean="0"/>
              <a:t>[</a:t>
            </a:r>
            <a:r>
              <a:rPr lang="ja-JP" altLang="en-US" dirty="0" smtClean="0"/>
              <a:t>ウィンドウ</a:t>
            </a:r>
            <a:r>
              <a:rPr lang="en-US" altLang="ja-JP" dirty="0" smtClean="0"/>
              <a:t>]</a:t>
            </a:r>
            <a:r>
              <a:rPr lang="ja-JP" altLang="en-US" dirty="0" smtClean="0"/>
              <a:t>の</a:t>
            </a:r>
            <a:r>
              <a:rPr lang="en-US" altLang="ja-JP" dirty="0" smtClean="0"/>
              <a:t>[</a:t>
            </a:r>
            <a:r>
              <a:rPr lang="ja-JP" altLang="en-US" dirty="0" smtClean="0"/>
              <a:t>分割</a:t>
            </a:r>
            <a:r>
              <a:rPr lang="en-US" altLang="ja-JP" dirty="0" smtClean="0"/>
              <a:t>]</a:t>
            </a:r>
            <a:r>
              <a:rPr lang="ja-JP" altLang="en-US" dirty="0" smtClean="0"/>
              <a:t>をクリック</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ウィンドウの</a:t>
            </a:r>
            <a:r>
              <a:rPr kumimoji="1" lang="en-US" altLang="ja-JP" dirty="0" smtClean="0"/>
              <a:t>[</a:t>
            </a:r>
            <a:r>
              <a:rPr kumimoji="1" lang="ja-JP" altLang="en-US" dirty="0" smtClean="0"/>
              <a:t>分割の解除</a:t>
            </a:r>
            <a:r>
              <a:rPr kumimoji="1" lang="en-US" altLang="ja-JP" dirty="0" smtClean="0"/>
              <a:t>]</a:t>
            </a:r>
            <a:endParaRPr kumimoji="1" lang="ja-JP" altLang="en-US" dirty="0"/>
          </a:p>
        </p:txBody>
      </p:sp>
      <p:pic>
        <p:nvPicPr>
          <p:cNvPr id="7" name="コンテンツ プレースホルダ 6" descr="DC196.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68FCC8C2-82EB-432F-89DE-8A6F3FC7132C}" type="datetime1">
              <a:rPr kumimoji="1" lang="ja-JP" altLang="en-US" smtClean="0"/>
              <a:pPr/>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4FA83464-B565-48A3-B995-01ECAFA28DCB}" type="slidenum">
              <a:rPr kumimoji="1" lang="ja-JP" altLang="en-US" smtClean="0"/>
              <a:pPr/>
              <a:t>9</a:t>
            </a:fld>
            <a:endParaRPr kumimoji="1" lang="ja-JP" altLang="en-US"/>
          </a:p>
        </p:txBody>
      </p:sp>
      <p:sp>
        <p:nvSpPr>
          <p:cNvPr id="8" name="線吹き出し 1 (枠付き) 7"/>
          <p:cNvSpPr/>
          <p:nvPr/>
        </p:nvSpPr>
        <p:spPr>
          <a:xfrm>
            <a:off x="2143108" y="3710375"/>
            <a:ext cx="2988000" cy="646331"/>
          </a:xfrm>
          <a:prstGeom prst="borderCallout1">
            <a:avLst>
              <a:gd name="adj1" fmla="val -87"/>
              <a:gd name="adj2" fmla="val 49037"/>
              <a:gd name="adj3" fmla="val -125198"/>
              <a:gd name="adj4" fmla="val 83064"/>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en-US" altLang="ja-JP" dirty="0" smtClean="0"/>
              <a:t>[</a:t>
            </a:r>
            <a:r>
              <a:rPr lang="ja-JP" altLang="en-US" dirty="0" smtClean="0"/>
              <a:t>分割の解除</a:t>
            </a:r>
            <a:r>
              <a:rPr lang="en-US" altLang="ja-JP" dirty="0" smtClean="0"/>
              <a:t>]</a:t>
            </a:r>
            <a:r>
              <a:rPr lang="ja-JP" altLang="en-US" dirty="0" smtClean="0"/>
              <a:t>はセルが</a:t>
            </a:r>
            <a:endParaRPr lang="en-US" altLang="ja-JP" dirty="0" smtClean="0"/>
          </a:p>
          <a:p>
            <a:pPr algn="ctr"/>
            <a:r>
              <a:rPr lang="ja-JP" altLang="en-US" dirty="0" smtClean="0"/>
              <a:t>どこにあっても可能</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560</Words>
  <Application>Microsoft Office PowerPoint</Application>
  <PresentationFormat>画面に合わせる (4:3)</PresentationFormat>
  <Paragraphs>98</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Excel 2002,2003基礎5</vt:lpstr>
      <vt:lpstr>3つの表示方法</vt:lpstr>
      <vt:lpstr>標準と改ページプレビューの切替</vt:lpstr>
      <vt:lpstr>列と行を固定する</vt:lpstr>
      <vt:lpstr>ウィンドウ枠固定のルール</vt:lpstr>
      <vt:lpstr>列と行を解除する</vt:lpstr>
      <vt:lpstr>ウィンドウの[分割]</vt:lpstr>
      <vt:lpstr>ウィンドウの[分割]するには</vt:lpstr>
      <vt:lpstr>ウィンドウの[分割の解除]</vt:lpstr>
      <vt:lpstr>複数シートを並べて表示</vt:lpstr>
      <vt:lpstr>複数シートを並べて表示の手順1</vt:lpstr>
      <vt:lpstr>複数シートを並べて表示の手順2</vt:lpstr>
      <vt:lpstr>複数シートを並べて表示の手順3</vt:lpstr>
      <vt:lpstr>シートを選択して表示</vt:lpstr>
      <vt:lpstr>列・行の非表示</vt:lpstr>
      <vt:lpstr>列を非表示するには</vt:lpstr>
      <vt:lpstr>行を非表示するには</vt:lpstr>
      <vt:lpstr>A列や1行を非表示にした場合</vt:lpstr>
    </vt:vector>
  </TitlesOfParts>
  <Company>SystemKOMACO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2002,2003基礎5</dc:title>
  <dc:creator>SystemKomaco(TKomazawa)</dc:creator>
  <cp:keywords>Excel2002;Excel2003</cp:keywords>
  <cp:lastModifiedBy>SystemKomaco(TKomazawa)</cp:lastModifiedBy>
  <cp:revision>6</cp:revision>
  <dcterms:created xsi:type="dcterms:W3CDTF">2010-03-28T14:12:02Z</dcterms:created>
  <dcterms:modified xsi:type="dcterms:W3CDTF">2010-03-29T09:54:58Z</dcterms:modified>
</cp:coreProperties>
</file>